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61" r:id="rId3"/>
    <p:sldId id="264" r:id="rId4"/>
    <p:sldId id="267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</p:sldIdLst>
  <p:sldSz cx="12192000" cy="6858000"/>
  <p:notesSz cx="6858000" cy="9144000"/>
  <p:embeddedFontLst>
    <p:embeddedFont>
      <p:font typeface="Calibri Light" charset="0"/>
      <p:regular r:id="rId28"/>
      <p:italic r:id="rId29"/>
    </p:embeddedFont>
    <p:embeddedFont>
      <p:font typeface="Calibri" pitchFamily="34" charset="0"/>
      <p:regular r:id="rId30"/>
      <p:bold r:id="rId31"/>
      <p:italic r:id="rId32"/>
      <p:boldItalic r:id="rId3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707" autoAdjust="0"/>
  </p:normalViewPr>
  <p:slideViewPr>
    <p:cSldViewPr snapToGrid="0">
      <p:cViewPr>
        <p:scale>
          <a:sx n="60" d="100"/>
          <a:sy n="60" d="100"/>
        </p:scale>
        <p:origin x="-2376" y="-10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DA09A-14B7-4350-AFFA-3871AD0AFB9D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1C8D6-7838-4B4B-95E7-D323EB5D74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148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DA09A-14B7-4350-AFFA-3871AD0AFB9D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1C8D6-7838-4B4B-95E7-D323EB5D74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970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DA09A-14B7-4350-AFFA-3871AD0AFB9D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1C8D6-7838-4B4B-95E7-D323EB5D74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663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DA09A-14B7-4350-AFFA-3871AD0AFB9D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1C8D6-7838-4B4B-95E7-D323EB5D74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96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DA09A-14B7-4350-AFFA-3871AD0AFB9D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1C8D6-7838-4B4B-95E7-D323EB5D74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235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DA09A-14B7-4350-AFFA-3871AD0AFB9D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1C8D6-7838-4B4B-95E7-D323EB5D74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551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DA09A-14B7-4350-AFFA-3871AD0AFB9D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1C8D6-7838-4B4B-95E7-D323EB5D74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45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DA09A-14B7-4350-AFFA-3871AD0AFB9D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1C8D6-7838-4B4B-95E7-D323EB5D74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92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DA09A-14B7-4350-AFFA-3871AD0AFB9D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1C8D6-7838-4B4B-95E7-D323EB5D74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214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DA09A-14B7-4350-AFFA-3871AD0AFB9D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1C8D6-7838-4B4B-95E7-D323EB5D74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713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DA09A-14B7-4350-AFFA-3871AD0AFB9D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1C8D6-7838-4B4B-95E7-D323EB5D74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672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DA09A-14B7-4350-AFFA-3871AD0AFB9D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1C8D6-7838-4B4B-95E7-D323EB5D74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764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bibldeti" TargetMode="External"/><Relationship Id="rId2" Type="http://schemas.openxmlformats.org/officeDocument/2006/relationships/hyperlink" Target="mailto:bibldeti@yandex.ru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ib-shd.yanao.ru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67294" y="4816387"/>
            <a:ext cx="5316909" cy="1191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3200" b="1" dirty="0" smtClean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НОВАЯ МОДЕЛЬНАЯ БИБЛИОТЕКА </a:t>
            </a:r>
            <a:r>
              <a:rPr lang="ru-RU" sz="32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 САЛЕХАРДЕ</a:t>
            </a:r>
            <a:endParaRPr lang="ru-RU" sz="32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Света\Desktop\изображение_viber_2021-11-15_10-50-34-099.jpg"/>
          <p:cNvPicPr>
            <a:picLocks noChangeAspect="1" noChangeArrowheads="1"/>
          </p:cNvPicPr>
          <p:nvPr/>
        </p:nvPicPr>
        <p:blipFill>
          <a:blip r:embed="rId2"/>
          <a:srcRect l="12817" t="20544" r="14336" b="20496"/>
          <a:stretch>
            <a:fillRect/>
          </a:stretch>
        </p:blipFill>
        <p:spPr bwMode="auto">
          <a:xfrm>
            <a:off x="804042" y="583262"/>
            <a:ext cx="3583171" cy="290016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" name="Picture 2" descr="\\192.168.0.3\обмен\Администрация\ОБЩАЯ!\МОДЕЛЬНАЯ БИБЛИОТЕКА\фото к отчету\2.б-ка снаружи\IMGP23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9" t="8016" r="7682" b="12486"/>
          <a:stretch/>
        </p:blipFill>
        <p:spPr bwMode="auto">
          <a:xfrm>
            <a:off x="5584203" y="583262"/>
            <a:ext cx="6176947" cy="570717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75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157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+mn-lt"/>
              </a:rPr>
              <a:t>Пространство для самостоятельной работы и проведения мероприятий (2 этаж)</a:t>
            </a:r>
            <a:endParaRPr lang="ru-RU" sz="3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5" y="1641099"/>
            <a:ext cx="5181600" cy="38862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7229" b="25459"/>
          <a:stretch/>
        </p:blipFill>
        <p:spPr>
          <a:xfrm>
            <a:off x="5526140" y="1641098"/>
            <a:ext cx="7640887" cy="521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7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573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+mn-lt"/>
              </a:rPr>
              <a:t>Трансформация пространства</a:t>
            </a:r>
            <a:endParaRPr lang="ru-RU" sz="36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l="17798" t="5140" b="16352"/>
          <a:stretch/>
        </p:blipFill>
        <p:spPr>
          <a:xfrm>
            <a:off x="4876564" y="1690687"/>
            <a:ext cx="7315436" cy="4601165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91" y="1690688"/>
            <a:ext cx="4483433" cy="3362575"/>
          </a:xfrm>
        </p:spPr>
      </p:pic>
    </p:spTree>
    <p:extLst>
      <p:ext uri="{BB962C8B-B14F-4D97-AF65-F5344CB8AC3E}">
        <p14:creationId xmlns:p14="http://schemas.microsoft.com/office/powerpoint/2010/main" val="164195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l="12462" b="14347"/>
          <a:stretch/>
        </p:blipFill>
        <p:spPr>
          <a:xfrm>
            <a:off x="4013998" y="1026373"/>
            <a:ext cx="8178002" cy="5181922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/>
          <a:stretch/>
        </p:blipFill>
        <p:spPr>
          <a:xfrm>
            <a:off x="176462" y="1825625"/>
            <a:ext cx="3693695" cy="3886200"/>
          </a:xfrm>
        </p:spPr>
      </p:pic>
    </p:spTree>
    <p:extLst>
      <p:ext uri="{BB962C8B-B14F-4D97-AF65-F5344CB8AC3E}">
        <p14:creationId xmlns:p14="http://schemas.microsoft.com/office/powerpoint/2010/main" val="264145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761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+mn-lt"/>
              </a:rPr>
              <a:t>Комната для детского развития</a:t>
            </a:r>
            <a:endParaRPr lang="ru-RU" sz="36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l="27786" b="8195"/>
          <a:stretch/>
        </p:blipFill>
        <p:spPr>
          <a:xfrm>
            <a:off x="0" y="1251285"/>
            <a:ext cx="5894362" cy="4305001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l="7817" t="9066" r="3018" b="23560"/>
          <a:stretch/>
        </p:blipFill>
        <p:spPr>
          <a:xfrm>
            <a:off x="6096000" y="1751448"/>
            <a:ext cx="6098049" cy="343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77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6" name="Picture 4" descr="\\192.168.0.3\обмен\Администрация\ОБЩАЯ!\МОДЕЛЬНАЯ БИБЛИОТЕКА\фото к отчету\7. брендирование\IMGP23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34866" cy="422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192.168.0.3\обмен\Администрация\ОБЩАЯ!\МОДЕЛЬНАЯ БИБЛИОТЕКА\фото к отчету\7. брендирование\9C2A9840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5"/>
          <a:stretch/>
        </p:blipFill>
        <p:spPr bwMode="auto">
          <a:xfrm>
            <a:off x="5495011" y="1828800"/>
            <a:ext cx="6696989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26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\\192.168.0.3\обмен\Администрация\ОБЩАЯ!\МОДЕЛЬНАЯ БИБЛИОТЕКА\фото к отчету\7. брендирование\9C2A978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361388" cy="424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192.168.0.3\обмен\Администрация\ОБЩАЯ!\МОДЕЛЬНАЯ БИБЛИОТЕКА\фото к отчету\1.помещения без посетителей\IMGP213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448" y="2246586"/>
            <a:ext cx="6148552" cy="461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21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\\192.168.0.3\обмен\Администрация\ОБЩАЯ!\МОДЕЛЬНАЯ БИБЛИОТЕКА\фото к отчету\1.помещения без посетителей\20210906_20502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117021" cy="458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\\192.168.0.3\обмен\Администрация\ОБЩАЯ!\МОДЕЛЬНАЯ БИБЛИОТЕКА\фото к отчету\1.помещения без посетителей\20210909_12423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827" y="2058193"/>
            <a:ext cx="6399742" cy="479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48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\\192.168.0.3\обмен\Администрация\ОБЩАЯ!\МОДЕЛЬНАЯ БИБЛИОТЕКА\фото к отчету\1.помещения без посетителей\20210906_19221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180083" cy="463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\\192.168.0.3\обмен\Администрация\ОБЩАЯ!\МОДЕЛЬНАЯ БИБЛИОТЕКА\фото к отчету\1.помещения без посетителей\20210906_19230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847" y="2058194"/>
            <a:ext cx="6399741" cy="479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03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\\192.168.0.3\обмен\Администрация\ОБЩАЯ!\МОДЕЛЬНАЯ БИБЛИОТЕКА\фото к отчету\1.помещения без посетителей\IMGP214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33454" cy="452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\\192.168.0.3\обмен\Администрация\ОБЩАЯ!\МОДЕЛЬНАЯ БИБЛИОТЕКА\фото к отчету\1.помещения без посетителей\20210906_1913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383" y="2152787"/>
            <a:ext cx="6273617" cy="470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44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\\192.168.0.3\обмен\Администрация\ОБЩАЯ!\МОДЕЛЬНАЯ БИБЛИОТЕКА\фото к отчету\1.помещения без посетителей\20210906_19145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39559" cy="685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\\192.168.0.3\обмен\Администрация\ОБЩАЯ!\МОДЕЛЬНАЯ БИБЛИОТЕКА\фото к отчету\1.помещения без посетителей\IMGP215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152" y="802865"/>
            <a:ext cx="6957848" cy="521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6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71850" y="1057721"/>
            <a:ext cx="6096000" cy="3400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</a:pPr>
            <a:endParaRPr lang="ru-RU" sz="1400" b="1" dirty="0">
              <a:solidFill>
                <a:schemeClr val="bg1"/>
              </a:solidFill>
              <a:latin typeface="Futura PT Bold" panose="020B0902020204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31925" y="966741"/>
            <a:ext cx="6096000" cy="34009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400" dirty="0">
              <a:solidFill>
                <a:schemeClr val="bg1"/>
              </a:solidFill>
              <a:effectLst/>
              <a:latin typeface="Futura PT Bold" panose="020B0902020204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31925" y="4867243"/>
            <a:ext cx="57664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Futura PT Bold" panose="020B0902020204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9092" y="5516373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  <a:latin typeface="Futura PT Bold" panose="020B0902020204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4551" y="438148"/>
            <a:ext cx="4995042" cy="2341358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Салехард – столица ЯНАО.</a:t>
            </a:r>
            <a:br>
              <a:rPr lang="ru-RU" sz="2800" b="1" dirty="0" smtClean="0">
                <a:solidFill>
                  <a:schemeClr val="bg1"/>
                </a:solidFill>
                <a:latin typeface="+mn-lt"/>
              </a:rPr>
            </a:br>
            <a:r>
              <a:rPr lang="ru-RU" sz="2800" b="1" dirty="0">
                <a:solidFill>
                  <a:schemeClr val="bg1"/>
                </a:solidFill>
                <a:latin typeface="+mn-lt"/>
              </a:rPr>
              <a:t/>
            </a:r>
            <a:br>
              <a:rPr lang="ru-RU" sz="2800" b="1" dirty="0">
                <a:solidFill>
                  <a:schemeClr val="bg1"/>
                </a:solidFill>
                <a:latin typeface="+mn-lt"/>
              </a:rPr>
            </a:b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Единственный город в мире, расположенный на Полярном круге.</a:t>
            </a:r>
            <a:br>
              <a:rPr lang="ru-RU" sz="2800" b="1" dirty="0" smtClean="0">
                <a:solidFill>
                  <a:schemeClr val="bg1"/>
                </a:solidFill>
                <a:latin typeface="+mn-lt"/>
              </a:rPr>
            </a:br>
            <a:r>
              <a:rPr lang="ru-RU" sz="2800" b="1" dirty="0">
                <a:solidFill>
                  <a:schemeClr val="bg1"/>
                </a:solidFill>
                <a:latin typeface="+mn-lt"/>
              </a:rPr>
              <a:t/>
            </a:r>
            <a:br>
              <a:rPr lang="ru-RU" sz="2800" b="1" dirty="0">
                <a:solidFill>
                  <a:schemeClr val="bg1"/>
                </a:solidFill>
                <a:latin typeface="+mn-lt"/>
              </a:rPr>
            </a:b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Население – 50 350 человек.</a:t>
            </a: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50" y="2779506"/>
            <a:ext cx="6357170" cy="3983827"/>
          </a:xfrm>
          <a:effectLst>
            <a:softEdge rad="317500"/>
          </a:effectLst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6545999" y="966741"/>
            <a:ext cx="5138337" cy="5514270"/>
          </a:xfrm>
        </p:spPr>
        <p:txBody>
          <a:bodyPr>
            <a:normAutofit/>
          </a:bodyPr>
          <a:lstStyle/>
          <a:p>
            <a:pPr marL="342900" indent="-342900">
              <a:buFontTx/>
              <a:buChar char="-"/>
            </a:pPr>
            <a:r>
              <a:rPr lang="ru-RU" sz="2400" b="1" dirty="0" smtClean="0">
                <a:solidFill>
                  <a:schemeClr val="bg1"/>
                </a:solidFill>
              </a:rPr>
              <a:t>16 </a:t>
            </a:r>
            <a:r>
              <a:rPr lang="ru-RU" sz="2400" b="1" dirty="0">
                <a:solidFill>
                  <a:schemeClr val="bg1"/>
                </a:solidFill>
              </a:rPr>
              <a:t>детских садов</a:t>
            </a:r>
            <a:r>
              <a:rPr lang="ru-RU" sz="2400" b="1" dirty="0" smtClean="0">
                <a:solidFill>
                  <a:schemeClr val="bg1"/>
                </a:solidFill>
              </a:rPr>
              <a:t>;</a:t>
            </a:r>
            <a:endParaRPr lang="ru-RU" sz="2400" b="1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ru-RU" sz="2400" b="1" dirty="0" smtClean="0">
                <a:solidFill>
                  <a:schemeClr val="bg1"/>
                </a:solidFill>
              </a:rPr>
              <a:t>6 </a:t>
            </a:r>
            <a:r>
              <a:rPr lang="ru-RU" sz="2400" b="1" dirty="0">
                <a:solidFill>
                  <a:schemeClr val="bg1"/>
                </a:solidFill>
              </a:rPr>
              <a:t>средних общеобразовательных школ</a:t>
            </a:r>
            <a:r>
              <a:rPr lang="ru-RU" sz="2400" b="1" dirty="0" smtClean="0">
                <a:solidFill>
                  <a:schemeClr val="bg1"/>
                </a:solidFill>
              </a:rPr>
              <a:t>;</a:t>
            </a:r>
            <a:endParaRPr lang="ru-RU" sz="2400" b="1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ru-RU" sz="2400" b="1" dirty="0" smtClean="0">
                <a:solidFill>
                  <a:schemeClr val="bg1"/>
                </a:solidFill>
              </a:rPr>
              <a:t>ГБПОУ </a:t>
            </a:r>
            <a:r>
              <a:rPr lang="ru-RU" sz="2400" b="1" dirty="0">
                <a:solidFill>
                  <a:schemeClr val="bg1"/>
                </a:solidFill>
              </a:rPr>
              <a:t>ЯНАО «</a:t>
            </a:r>
            <a:r>
              <a:rPr lang="ru-RU" sz="2400" b="1" dirty="0" err="1">
                <a:solidFill>
                  <a:schemeClr val="bg1"/>
                </a:solidFill>
              </a:rPr>
              <a:t>Ямальский</a:t>
            </a:r>
            <a:r>
              <a:rPr lang="ru-RU" sz="2400" b="1" dirty="0">
                <a:solidFill>
                  <a:schemeClr val="bg1"/>
                </a:solidFill>
              </a:rPr>
              <a:t> многопрофильный колледж</a:t>
            </a:r>
            <a:r>
              <a:rPr lang="ru-RU" sz="2400" b="1" dirty="0" smtClean="0">
                <a:solidFill>
                  <a:schemeClr val="bg1"/>
                </a:solidFill>
              </a:rPr>
              <a:t>»;</a:t>
            </a:r>
            <a:endParaRPr lang="ru-RU" sz="2400" b="1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ru-RU" sz="2400" b="1" dirty="0" smtClean="0">
                <a:solidFill>
                  <a:schemeClr val="bg1"/>
                </a:solidFill>
              </a:rPr>
              <a:t>ГБПОУ </a:t>
            </a:r>
            <a:r>
              <a:rPr lang="ru-RU" sz="2400" b="1" dirty="0">
                <a:solidFill>
                  <a:schemeClr val="bg1"/>
                </a:solidFill>
              </a:rPr>
              <a:t>ЯНАО «</a:t>
            </a:r>
            <a:r>
              <a:rPr lang="ru-RU" sz="2400" b="1" dirty="0" err="1">
                <a:solidFill>
                  <a:schemeClr val="bg1"/>
                </a:solidFill>
              </a:rPr>
              <a:t>Ямальский</a:t>
            </a:r>
            <a:r>
              <a:rPr lang="ru-RU" sz="2400" b="1" dirty="0">
                <a:solidFill>
                  <a:schemeClr val="bg1"/>
                </a:solidFill>
              </a:rPr>
              <a:t> полярный агроэкономический техникум</a:t>
            </a:r>
            <a:r>
              <a:rPr lang="ru-RU" sz="2400" b="1" dirty="0" smtClean="0">
                <a:solidFill>
                  <a:schemeClr val="bg1"/>
                </a:solidFill>
              </a:rPr>
              <a:t>».</a:t>
            </a:r>
          </a:p>
          <a:p>
            <a:endParaRPr lang="ru-RU" sz="2400" b="1" dirty="0">
              <a:solidFill>
                <a:schemeClr val="bg1"/>
              </a:solidFill>
            </a:endParaRPr>
          </a:p>
          <a:p>
            <a:r>
              <a:rPr lang="ru-RU" sz="2400" b="1" dirty="0" smtClean="0">
                <a:solidFill>
                  <a:schemeClr val="bg1"/>
                </a:solidFill>
              </a:rPr>
              <a:t>     Дошкольники – 3 773.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     Школьники - </a:t>
            </a:r>
            <a:r>
              <a:rPr lang="ru-RU" sz="2400" b="1" dirty="0">
                <a:solidFill>
                  <a:schemeClr val="bg1"/>
                </a:solidFill>
              </a:rPr>
              <a:t>7 </a:t>
            </a:r>
            <a:r>
              <a:rPr lang="ru-RU" sz="2400" b="1" dirty="0" smtClean="0">
                <a:solidFill>
                  <a:schemeClr val="bg1"/>
                </a:solidFill>
              </a:rPr>
              <a:t>096. 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85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20718"/>
            <a:ext cx="10515600" cy="66215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+mn-lt"/>
              </a:rPr>
              <a:t>Программа настольных игр «Империя игр»</a:t>
            </a:r>
            <a:endParaRPr lang="ru-RU" sz="3600" b="1" dirty="0">
              <a:latin typeface="+mn-lt"/>
            </a:endParaRP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87" y="926990"/>
            <a:ext cx="4738000" cy="5358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585" y="958521"/>
            <a:ext cx="6198780" cy="5331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940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6483"/>
            <a:ext cx="10515600" cy="69368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+mn-lt"/>
              </a:rPr>
              <a:t>Кинолекторий «Герои книг на экране»</a:t>
            </a:r>
            <a:endParaRPr lang="ru-RU" sz="3600" dirty="0">
              <a:latin typeface="+mn-lt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51"/>
          <a:stretch/>
        </p:blipFill>
        <p:spPr bwMode="auto">
          <a:xfrm>
            <a:off x="295858" y="1166647"/>
            <a:ext cx="5309738" cy="4682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099" y="1213944"/>
            <a:ext cx="6222125" cy="4666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468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20718"/>
            <a:ext cx="10515600" cy="59909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+mn-lt"/>
              </a:rPr>
              <a:t>Проект «Читаем с пелёнок»</a:t>
            </a:r>
            <a:endParaRPr lang="ru-RU" sz="3600" dirty="0">
              <a:latin typeface="+mn-lt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45" y="930226"/>
            <a:ext cx="3941380" cy="5580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7" b="16394"/>
          <a:stretch/>
        </p:blipFill>
        <p:spPr bwMode="auto">
          <a:xfrm>
            <a:off x="5854240" y="961696"/>
            <a:ext cx="5701883" cy="55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477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83779"/>
            <a:ext cx="10515600" cy="72521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+mn-lt"/>
              </a:rPr>
              <a:t>Проект </a:t>
            </a:r>
            <a:r>
              <a:rPr lang="ru-RU" sz="3600" b="1" dirty="0" smtClean="0">
                <a:solidFill>
                  <a:schemeClr val="bg1"/>
                </a:solidFill>
                <a:latin typeface="+mn-lt"/>
              </a:rPr>
              <a:t>«</a:t>
            </a:r>
            <a:r>
              <a:rPr lang="ru-RU" sz="3600" b="1" dirty="0" err="1" smtClean="0">
                <a:solidFill>
                  <a:schemeClr val="bg1"/>
                </a:solidFill>
                <a:latin typeface="+mn-lt"/>
              </a:rPr>
              <a:t>Квесториум</a:t>
            </a:r>
            <a:r>
              <a:rPr lang="ru-RU" sz="3600" b="1" dirty="0" smtClean="0">
                <a:solidFill>
                  <a:schemeClr val="bg1"/>
                </a:solidFill>
                <a:latin typeface="+mn-lt"/>
              </a:rPr>
              <a:t>»</a:t>
            </a:r>
            <a:endParaRPr lang="ru-RU" sz="36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3" t="15327" r="47038" b="8034"/>
          <a:stretch/>
        </p:blipFill>
        <p:spPr bwMode="auto">
          <a:xfrm>
            <a:off x="725215" y="977462"/>
            <a:ext cx="3939215" cy="5604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182" y="977462"/>
            <a:ext cx="5553818" cy="5549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833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83779"/>
            <a:ext cx="10515600" cy="72521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+mn-lt"/>
              </a:rPr>
              <a:t>Проект </a:t>
            </a:r>
            <a:r>
              <a:rPr lang="ru-RU" sz="3600" b="1" dirty="0" smtClean="0">
                <a:solidFill>
                  <a:schemeClr val="bg1"/>
                </a:solidFill>
                <a:latin typeface="+mn-lt"/>
              </a:rPr>
              <a:t>«Учимся дружить»</a:t>
            </a:r>
            <a:endParaRPr lang="ru-RU" sz="3600" dirty="0">
              <a:latin typeface="+mn-lt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73" y="1459103"/>
            <a:ext cx="5925206" cy="4443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753" y="1056290"/>
            <a:ext cx="4742730" cy="561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638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\\192.168.0.3\обмен\Администрация\ОБЩАЯ!\МОДЕЛЬНАЯ БИБЛИОТЕКА\фото к отчету\9. Посетители\9C2A97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00203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\\192.168.0.3\обмен\Администрация\ОБЩАЯ!\МОДЕЛЬНАЯ БИБЛИОТЕКА\фото к отчету\9. Посетители\9C2A949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58000"/>
            <a:ext cx="5400203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\\192.168.0.3\обмен\Администрация\ОБЩАЯ!\МОДЕЛЬНАЯ БИБЛИОТЕКА\фото к отчету\9. Посетители\IMGP22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202" y="0"/>
            <a:ext cx="4800168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\\192.168.0.3\обмен\Администрация\ОБЩАЯ!\МОДЕЛЬНАЯ БИБЛИОТЕКА\фото к отчету\9. Посетители\IMGP22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436" y="3258000"/>
            <a:ext cx="4800168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\\192.168.0.3\обмен\Администрация\ОБЩАЯ!\МОДЕЛЬНАЯ БИБЛИОТЕКА\фото к отчету\9. Посетители\IMGP2230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1" r="34869"/>
          <a:stretch/>
        </p:blipFill>
        <p:spPr bwMode="auto">
          <a:xfrm>
            <a:off x="9007525" y="0"/>
            <a:ext cx="3231851" cy="695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80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+mn-lt"/>
              </a:rPr>
              <a:t>Модельная библиотека «Точка» </a:t>
            </a:r>
            <a:br>
              <a:rPr lang="ru-RU" dirty="0" smtClean="0">
                <a:solidFill>
                  <a:schemeClr val="bg1"/>
                </a:solidFill>
                <a:latin typeface="+mn-lt"/>
              </a:rPr>
            </a:br>
            <a:r>
              <a:rPr lang="ru-RU" dirty="0" smtClean="0">
                <a:solidFill>
                  <a:schemeClr val="bg1"/>
                </a:solidFill>
                <a:latin typeface="+mn-lt"/>
              </a:rPr>
              <a:t>МБУК «ЦБС» г. Салехарда </a:t>
            </a:r>
            <a:endParaRPr lang="ru-RU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175641"/>
            <a:ext cx="10515600" cy="4001322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629007, ЯНАО, г. Салехард, ул. Свердлова, дом 17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Телефон для связи: +7(34922) 4-61-31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Телефон руководителя: +7 904 475 93 53 (</a:t>
            </a:r>
            <a:r>
              <a:rPr lang="ru-RU" dirty="0" err="1" smtClean="0">
                <a:solidFill>
                  <a:schemeClr val="bg1"/>
                </a:solidFill>
              </a:rPr>
              <a:t>Куленцова</a:t>
            </a:r>
            <a:r>
              <a:rPr lang="ru-RU" dirty="0" smtClean="0">
                <a:solidFill>
                  <a:schemeClr val="bg1"/>
                </a:solidFill>
              </a:rPr>
              <a:t> Наталья Александровна)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Электронная почта: </a:t>
            </a:r>
            <a:r>
              <a:rPr lang="en-US" dirty="0" smtClean="0">
                <a:solidFill>
                  <a:schemeClr val="bg1"/>
                </a:solidFill>
                <a:hlinkClick r:id="rId2"/>
              </a:rPr>
              <a:t>bibldeti@yandex.ru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Группа в социальных сетях: </a:t>
            </a:r>
            <a:r>
              <a:rPr lang="en-US" dirty="0">
                <a:solidFill>
                  <a:schemeClr val="bg1"/>
                </a:solidFill>
                <a:hlinkClick r:id="rId3"/>
              </a:rPr>
              <a:t>https://</a:t>
            </a:r>
            <a:r>
              <a:rPr lang="en-US" dirty="0" smtClean="0">
                <a:solidFill>
                  <a:schemeClr val="bg1"/>
                </a:solidFill>
                <a:hlinkClick r:id="rId3"/>
              </a:rPr>
              <a:t>vk.com/bibldeti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Официальный сайт МБУК «ЦБС»: </a:t>
            </a:r>
            <a:r>
              <a:rPr lang="en-US" dirty="0">
                <a:solidFill>
                  <a:schemeClr val="bg1"/>
                </a:solidFill>
                <a:hlinkClick r:id="rId4"/>
              </a:rPr>
              <a:t>https://lib-shd.yanao.ru</a:t>
            </a:r>
            <a:r>
              <a:rPr lang="en-US" dirty="0" smtClean="0">
                <a:solidFill>
                  <a:schemeClr val="bg1"/>
                </a:solidFill>
                <a:hlinkClick r:id="rId4"/>
              </a:rPr>
              <a:t>/</a:t>
            </a:r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41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55660" y="436702"/>
            <a:ext cx="576648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1950 год – образование библиотеки.</a:t>
            </a:r>
          </a:p>
          <a:p>
            <a:pPr>
              <a:spcAft>
                <a:spcPts val="0"/>
              </a:spcAft>
            </a:pPr>
            <a:endParaRPr lang="ru-RU" sz="2400" b="1" dirty="0" smtClean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Количество этажей – 2.</a:t>
            </a:r>
          </a:p>
          <a:p>
            <a:pPr>
              <a:spcAft>
                <a:spcPts val="0"/>
              </a:spcAft>
            </a:pPr>
            <a:endParaRPr lang="ru-RU" sz="2400" b="1" dirty="0" smtClean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Общая площадь – 239,7 кв. м.</a:t>
            </a:r>
          </a:p>
          <a:p>
            <a:pPr>
              <a:spcAft>
                <a:spcPts val="0"/>
              </a:spcAft>
            </a:pPr>
            <a:endParaRPr lang="ru-RU" sz="2400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Персонал библиотеки:</a:t>
            </a:r>
          </a:p>
          <a:p>
            <a:pPr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b="1" dirty="0" smtClean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 руководитель, 5 библиотекарей.</a:t>
            </a:r>
          </a:p>
          <a:p>
            <a:pPr>
              <a:spcAft>
                <a:spcPts val="0"/>
              </a:spcAft>
            </a:pPr>
            <a:endParaRPr lang="ru-RU" sz="2400" b="1" dirty="0" smtClean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05121" y="436702"/>
            <a:ext cx="5931243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dirty="0" smtClean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СТАТИСТИКА ЗА 2020 ГОД:</a:t>
            </a:r>
          </a:p>
          <a:p>
            <a:pPr>
              <a:spcAft>
                <a:spcPts val="0"/>
              </a:spcAft>
            </a:pPr>
            <a:endParaRPr lang="ru-RU" sz="2400" b="1" dirty="0" smtClean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Число пользователей – 1 914 человек,</a:t>
            </a: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20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 них детей до 14 лет – 1 436, </a:t>
            </a:r>
          </a:p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молодёжи – 96.</a:t>
            </a:r>
          </a:p>
          <a:p>
            <a:pPr>
              <a:spcAft>
                <a:spcPts val="0"/>
              </a:spcAft>
            </a:pPr>
            <a:endParaRPr lang="ru-RU" sz="2000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Число посещений – 7 655,</a:t>
            </a: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20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том числе массовых мероприятий – 1 102.</a:t>
            </a:r>
          </a:p>
          <a:p>
            <a:pPr>
              <a:spcAft>
                <a:spcPts val="0"/>
              </a:spcAft>
            </a:pPr>
            <a:endParaRPr lang="ru-RU" sz="2400" b="1" dirty="0" smtClean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b="1" dirty="0" smtClean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СТАТИСТИКА </a:t>
            </a:r>
            <a:r>
              <a:rPr lang="ru-RU" sz="2400" b="1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lang="ru-RU" sz="2400" b="1" dirty="0" smtClean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2021 </a:t>
            </a:r>
            <a:r>
              <a:rPr lang="ru-RU" sz="2400" b="1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ГОД:</a:t>
            </a:r>
          </a:p>
          <a:p>
            <a:pPr>
              <a:spcAft>
                <a:spcPts val="0"/>
              </a:spcAft>
            </a:pPr>
            <a:endParaRPr lang="ru-RU" sz="2400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Число пользователей – </a:t>
            </a:r>
            <a:r>
              <a:rPr lang="ru-RU" sz="20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3 002 человека,</a:t>
            </a:r>
            <a:endParaRPr lang="ru-RU" sz="2000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из них детей до 14 лет – </a:t>
            </a:r>
            <a:r>
              <a:rPr lang="ru-RU" sz="20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2 661, </a:t>
            </a:r>
            <a:endParaRPr lang="ru-RU" sz="2000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молодёжи </a:t>
            </a:r>
            <a:r>
              <a:rPr lang="ru-RU" sz="20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– 155.</a:t>
            </a:r>
            <a:endParaRPr lang="ru-RU" sz="2000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2000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Число посещений – </a:t>
            </a:r>
            <a:r>
              <a:rPr lang="ru-RU" sz="20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24 181,</a:t>
            </a:r>
            <a:endParaRPr lang="ru-RU" sz="2000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 том числе массовых мероприятий – </a:t>
            </a:r>
            <a:r>
              <a:rPr lang="ru-RU" sz="20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10 315.</a:t>
            </a:r>
            <a:endParaRPr lang="ru-RU" sz="2000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2000" b="1" dirty="0">
              <a:solidFill>
                <a:schemeClr val="bg1"/>
              </a:solidFill>
              <a:latin typeface="Futura PT Bold" panose="020B0902020204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06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573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+mn-lt"/>
              </a:rPr>
              <a:t>Библиотечный фонд</a:t>
            </a:r>
            <a:endParaRPr lang="ru-RU" sz="3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817476" y="1466193"/>
            <a:ext cx="6037640" cy="4871190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На январь 2022 г. – 18 791 экз.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Списано в 2021 г. – 2 506 экз.</a:t>
            </a:r>
          </a:p>
          <a:p>
            <a:pPr marL="0" indent="0">
              <a:buNone/>
            </a:pPr>
            <a:endParaRPr lang="ru-RU" sz="24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Комплектование в 2020 г. – 284 экз.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bg1"/>
                </a:solidFill>
              </a:rPr>
              <a:t>К</a:t>
            </a:r>
            <a:r>
              <a:rPr lang="ru-RU" sz="2400" b="1" dirty="0" smtClean="0">
                <a:solidFill>
                  <a:schemeClr val="bg1"/>
                </a:solidFill>
              </a:rPr>
              <a:t>омплектование в 2021 г. – 4 360 экз.</a:t>
            </a:r>
          </a:p>
          <a:p>
            <a:pPr marL="0" indent="0">
              <a:buNone/>
            </a:pPr>
            <a:endParaRPr lang="ru-RU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Детская литература – 99,6%.</a:t>
            </a:r>
          </a:p>
          <a:p>
            <a:pPr marL="0" indent="0">
              <a:buNone/>
            </a:pP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\\192.168.0.3\обмен\Администрация\ОБЩАЯ!\МОДЕЛЬНАЯ БИБЛИОТЕКА\фото к отчету\4.фонд\IMGP213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11807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36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344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n-lt"/>
              </a:rPr>
              <a:t>Дизайн библиотеки</a:t>
            </a:r>
            <a:endParaRPr lang="ru-RU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1" r="1936" b="38617"/>
          <a:stretch/>
        </p:blipFill>
        <p:spPr>
          <a:xfrm>
            <a:off x="240632" y="2045259"/>
            <a:ext cx="5569634" cy="385212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l="4614" r="4758"/>
          <a:stretch/>
        </p:blipFill>
        <p:spPr>
          <a:xfrm>
            <a:off x="6015788" y="2045259"/>
            <a:ext cx="5983707" cy="38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2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386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+mn-lt"/>
              </a:rPr>
              <a:t>Входная зона</a:t>
            </a:r>
            <a:endParaRPr lang="ru-RU" sz="36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38988"/>
            <a:ext cx="3956902" cy="5277853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l="8127" t="6111" r="32740" b="10852"/>
          <a:stretch/>
        </p:blipFill>
        <p:spPr>
          <a:xfrm>
            <a:off x="6096000" y="1138988"/>
            <a:ext cx="5305633" cy="527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1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7429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+mn-lt"/>
              </a:rPr>
              <a:t>Зона чтения и оперативного обслуживания (1 этаж)</a:t>
            </a:r>
            <a:endParaRPr lang="ru-RU" sz="36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17358" y="1881731"/>
            <a:ext cx="5181600" cy="388620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l="38468" t="6861" r="4257"/>
          <a:stretch/>
        </p:blipFill>
        <p:spPr>
          <a:xfrm>
            <a:off x="6416842" y="1272554"/>
            <a:ext cx="5775157" cy="589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28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838200" y="319406"/>
            <a:ext cx="10515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58" y="1512763"/>
            <a:ext cx="5181600" cy="38862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863" t="2104" r="40170" b="3073"/>
          <a:stretch/>
        </p:blipFill>
        <p:spPr>
          <a:xfrm>
            <a:off x="5591507" y="209425"/>
            <a:ext cx="6600493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15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439" b="27058"/>
          <a:stretch/>
        </p:blipFill>
        <p:spPr>
          <a:xfrm>
            <a:off x="-615154" y="0"/>
            <a:ext cx="135199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71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829</TotalTime>
  <Words>323</Words>
  <Application>Microsoft Office PowerPoint</Application>
  <PresentationFormat>Произвольный</PresentationFormat>
  <Paragraphs>61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Calibri Light</vt:lpstr>
      <vt:lpstr>Calibri</vt:lpstr>
      <vt:lpstr>Times New Roman</vt:lpstr>
      <vt:lpstr>Futura PT Bold</vt:lpstr>
      <vt:lpstr>Тема Office</vt:lpstr>
      <vt:lpstr>Презентация PowerPoint</vt:lpstr>
      <vt:lpstr>Салехард – столица ЯНАО.  Единственный город в мире, расположенный на Полярном круге.  Население – 50 350 человек.</vt:lpstr>
      <vt:lpstr>Презентация PowerPoint</vt:lpstr>
      <vt:lpstr>Библиотечный фонд</vt:lpstr>
      <vt:lpstr>Дизайн библиотеки</vt:lpstr>
      <vt:lpstr>Входная зона</vt:lpstr>
      <vt:lpstr>Зона чтения и оперативного обслуживания (1 этаж)</vt:lpstr>
      <vt:lpstr>Презентация PowerPoint</vt:lpstr>
      <vt:lpstr>Презентация PowerPoint</vt:lpstr>
      <vt:lpstr>Пространство для самостоятельной работы и проведения мероприятий (2 этаж)</vt:lpstr>
      <vt:lpstr>Трансформация пространства</vt:lpstr>
      <vt:lpstr>Презентация PowerPoint</vt:lpstr>
      <vt:lpstr>Комната для детского развития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Программа настольных игр «Империя игр»</vt:lpstr>
      <vt:lpstr>Кинолекторий «Герои книг на экране»</vt:lpstr>
      <vt:lpstr>Проект «Читаем с пелёнок»</vt:lpstr>
      <vt:lpstr>Проект «Квесториум»</vt:lpstr>
      <vt:lpstr>Проект «Учимся дружить»</vt:lpstr>
      <vt:lpstr>Презентация PowerPoint</vt:lpstr>
      <vt:lpstr>Модельная библиотека «Точка»  МБУК «ЦБС» г. Салехарда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Юдин Антон Евгеньевич</dc:creator>
  <cp:lastModifiedBy>Куленцова Наталья Александровна</cp:lastModifiedBy>
  <cp:revision>81</cp:revision>
  <dcterms:created xsi:type="dcterms:W3CDTF">2020-10-08T04:39:54Z</dcterms:created>
  <dcterms:modified xsi:type="dcterms:W3CDTF">2022-01-20T07:07:28Z</dcterms:modified>
</cp:coreProperties>
</file>